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68" r:id="rId16"/>
    <p:sldId id="273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27"/>
  </p:normalViewPr>
  <p:slideViewPr>
    <p:cSldViewPr snapToGrid="0" snapToObjects="1">
      <p:cViewPr>
        <p:scale>
          <a:sx n="110" d="100"/>
          <a:sy n="110" d="100"/>
        </p:scale>
        <p:origin x="56" y="-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5B2715-17B8-40AC-B856-B8364FF84717}" type="doc">
      <dgm:prSet loTypeId="urn:microsoft.com/office/officeart/2016/7/layout/BasicProcessNew" loCatId="process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BC25FF4-1D53-44A5-AF5F-F1E3B57EE96D}">
      <dgm:prSet/>
      <dgm:spPr/>
      <dgm:t>
        <a:bodyPr/>
        <a:lstStyle/>
        <a:p>
          <a:r>
            <a:rPr lang="es-AR" dirty="0"/>
            <a:t>La modulación 2FSK es ampliamente usada debido en el área de la radiofrecuencia debido a su diseño de bajo costo y bajo consumo eléctrico. La modulación 2FSK es usada en la actualidad en dispositivos electrónicos de consumición masiva, en la electrónica del automóvil y en dispositivos de control industriales.</a:t>
          </a:r>
          <a:endParaRPr lang="en-US" dirty="0"/>
        </a:p>
      </dgm:t>
    </dgm:pt>
    <dgm:pt modelId="{F40800ED-5554-4FDA-847A-7FA1B5764DD2}" type="parTrans" cxnId="{1ED862CD-5A87-4ED4-88EF-898F87A80987}">
      <dgm:prSet/>
      <dgm:spPr/>
      <dgm:t>
        <a:bodyPr/>
        <a:lstStyle/>
        <a:p>
          <a:endParaRPr lang="en-US"/>
        </a:p>
      </dgm:t>
    </dgm:pt>
    <dgm:pt modelId="{79DAFA01-513F-4454-BDA0-52308AA7041C}" type="sibTrans" cxnId="{1ED862CD-5A87-4ED4-88EF-898F87A80987}">
      <dgm:prSet/>
      <dgm:spPr/>
      <dgm:t>
        <a:bodyPr/>
        <a:lstStyle/>
        <a:p>
          <a:endParaRPr lang="en-US"/>
        </a:p>
      </dgm:t>
    </dgm:pt>
    <dgm:pt modelId="{CF340A2C-CF4F-4734-AB90-B637301E5E90}">
      <dgm:prSet/>
      <dgm:spPr/>
      <dgm:t>
        <a:bodyPr/>
        <a:lstStyle/>
        <a:p>
          <a:r>
            <a:rPr lang="es-AR"/>
            <a:t>El GSP9330 permite medir parámetros de estas señales como: potencia de la portadora, desvió de frecuencia FSK, frecuencia de portadora, y offset en la frecuencia de la portadora. El usuario tiene la posibilidad de fijar el criterio a tener en cuenta respecto al offset en la portadora y/o desvió en la frecuencia para realizar pruebas de resultado rápido.</a:t>
          </a:r>
          <a:endParaRPr lang="en-US"/>
        </a:p>
      </dgm:t>
    </dgm:pt>
    <dgm:pt modelId="{10B74ECE-B093-42AE-A5CB-6D34FC63195C}" type="parTrans" cxnId="{65F3CB67-A623-41AA-945E-A82D7825CAD6}">
      <dgm:prSet/>
      <dgm:spPr/>
      <dgm:t>
        <a:bodyPr/>
        <a:lstStyle/>
        <a:p>
          <a:endParaRPr lang="en-US"/>
        </a:p>
      </dgm:t>
    </dgm:pt>
    <dgm:pt modelId="{BC33671A-DDAD-437D-87AD-980E9D8EE117}" type="sibTrans" cxnId="{65F3CB67-A623-41AA-945E-A82D7825CAD6}">
      <dgm:prSet/>
      <dgm:spPr/>
      <dgm:t>
        <a:bodyPr/>
        <a:lstStyle/>
        <a:p>
          <a:endParaRPr lang="en-US"/>
        </a:p>
      </dgm:t>
    </dgm:pt>
    <dgm:pt modelId="{CBEBCD22-C29A-C448-BE5A-668045CC0CFB}" type="pres">
      <dgm:prSet presAssocID="{515B2715-17B8-40AC-B856-B8364FF84717}" presName="Name0" presStyleCnt="0">
        <dgm:presLayoutVars>
          <dgm:dir/>
          <dgm:resizeHandles val="exact"/>
        </dgm:presLayoutVars>
      </dgm:prSet>
      <dgm:spPr/>
    </dgm:pt>
    <dgm:pt modelId="{3ED25444-19AC-454E-BB3D-53D12ED44654}" type="pres">
      <dgm:prSet presAssocID="{0BC25FF4-1D53-44A5-AF5F-F1E3B57EE96D}" presName="node" presStyleLbl="node1" presStyleIdx="0" presStyleCnt="3">
        <dgm:presLayoutVars>
          <dgm:bulletEnabled val="1"/>
        </dgm:presLayoutVars>
      </dgm:prSet>
      <dgm:spPr/>
    </dgm:pt>
    <dgm:pt modelId="{9AB07FCB-58D5-CB43-8A63-86A85DB25C1D}" type="pres">
      <dgm:prSet presAssocID="{79DAFA01-513F-4454-BDA0-52308AA7041C}" presName="sibTransSpacerBeforeConnector" presStyleCnt="0"/>
      <dgm:spPr/>
    </dgm:pt>
    <dgm:pt modelId="{8AAB3325-84C9-7441-83C4-0D978CB78B86}" type="pres">
      <dgm:prSet presAssocID="{79DAFA01-513F-4454-BDA0-52308AA7041C}" presName="sibTrans" presStyleLbl="node1" presStyleIdx="1" presStyleCnt="3"/>
      <dgm:spPr/>
    </dgm:pt>
    <dgm:pt modelId="{9C091677-B67D-DC42-AD74-C479CDBA7479}" type="pres">
      <dgm:prSet presAssocID="{79DAFA01-513F-4454-BDA0-52308AA7041C}" presName="sibTransSpacerAfterConnector" presStyleCnt="0"/>
      <dgm:spPr/>
    </dgm:pt>
    <dgm:pt modelId="{CE9D765E-456B-E84B-831A-FEE9F81DEA43}" type="pres">
      <dgm:prSet presAssocID="{CF340A2C-CF4F-4734-AB90-B637301E5E90}" presName="node" presStyleLbl="node1" presStyleIdx="2" presStyleCnt="3">
        <dgm:presLayoutVars>
          <dgm:bulletEnabled val="1"/>
        </dgm:presLayoutVars>
      </dgm:prSet>
      <dgm:spPr/>
    </dgm:pt>
  </dgm:ptLst>
  <dgm:cxnLst>
    <dgm:cxn modelId="{4673DB2D-9DF0-9047-9375-03134DA3B963}" type="presOf" srcId="{CF340A2C-CF4F-4734-AB90-B637301E5E90}" destId="{CE9D765E-456B-E84B-831A-FEE9F81DEA43}" srcOrd="0" destOrd="0" presId="urn:microsoft.com/office/officeart/2016/7/layout/BasicProcessNew"/>
    <dgm:cxn modelId="{65F3CB67-A623-41AA-945E-A82D7825CAD6}" srcId="{515B2715-17B8-40AC-B856-B8364FF84717}" destId="{CF340A2C-CF4F-4734-AB90-B637301E5E90}" srcOrd="1" destOrd="0" parTransId="{10B74ECE-B093-42AE-A5CB-6D34FC63195C}" sibTransId="{BC33671A-DDAD-437D-87AD-980E9D8EE117}"/>
    <dgm:cxn modelId="{0E198D8B-9945-FE41-ADA5-C6F317FDEBF5}" type="presOf" srcId="{515B2715-17B8-40AC-B856-B8364FF84717}" destId="{CBEBCD22-C29A-C448-BE5A-668045CC0CFB}" srcOrd="0" destOrd="0" presId="urn:microsoft.com/office/officeart/2016/7/layout/BasicProcessNew"/>
    <dgm:cxn modelId="{1ED862CD-5A87-4ED4-88EF-898F87A80987}" srcId="{515B2715-17B8-40AC-B856-B8364FF84717}" destId="{0BC25FF4-1D53-44A5-AF5F-F1E3B57EE96D}" srcOrd="0" destOrd="0" parTransId="{F40800ED-5554-4FDA-847A-7FA1B5764DD2}" sibTransId="{79DAFA01-513F-4454-BDA0-52308AA7041C}"/>
    <dgm:cxn modelId="{33E808EB-9B06-5D45-AA6B-43E4AF6CA879}" type="presOf" srcId="{79DAFA01-513F-4454-BDA0-52308AA7041C}" destId="{8AAB3325-84C9-7441-83C4-0D978CB78B86}" srcOrd="0" destOrd="0" presId="urn:microsoft.com/office/officeart/2016/7/layout/BasicProcessNew"/>
    <dgm:cxn modelId="{FC0E3AF5-3A34-D941-B607-DC948A267FD6}" type="presOf" srcId="{0BC25FF4-1D53-44A5-AF5F-F1E3B57EE96D}" destId="{3ED25444-19AC-454E-BB3D-53D12ED44654}" srcOrd="0" destOrd="0" presId="urn:microsoft.com/office/officeart/2016/7/layout/BasicProcessNew"/>
    <dgm:cxn modelId="{FB92A0EE-82E0-C44B-B1B7-060FB4222D5C}" type="presParOf" srcId="{CBEBCD22-C29A-C448-BE5A-668045CC0CFB}" destId="{3ED25444-19AC-454E-BB3D-53D12ED44654}" srcOrd="0" destOrd="0" presId="urn:microsoft.com/office/officeart/2016/7/layout/BasicProcessNew"/>
    <dgm:cxn modelId="{9B7BF3B6-7160-0440-B982-8022D9C32AE8}" type="presParOf" srcId="{CBEBCD22-C29A-C448-BE5A-668045CC0CFB}" destId="{9AB07FCB-58D5-CB43-8A63-86A85DB25C1D}" srcOrd="1" destOrd="0" presId="urn:microsoft.com/office/officeart/2016/7/layout/BasicProcessNew"/>
    <dgm:cxn modelId="{071E71DD-1623-9C40-A95F-053555ACC024}" type="presParOf" srcId="{CBEBCD22-C29A-C448-BE5A-668045CC0CFB}" destId="{8AAB3325-84C9-7441-83C4-0D978CB78B86}" srcOrd="2" destOrd="0" presId="urn:microsoft.com/office/officeart/2016/7/layout/BasicProcessNew"/>
    <dgm:cxn modelId="{7899F297-EAC0-B34F-9ADB-559A82CE7417}" type="presParOf" srcId="{CBEBCD22-C29A-C448-BE5A-668045CC0CFB}" destId="{9C091677-B67D-DC42-AD74-C479CDBA7479}" srcOrd="3" destOrd="0" presId="urn:microsoft.com/office/officeart/2016/7/layout/BasicProcessNew"/>
    <dgm:cxn modelId="{A3556D76-75EC-6449-AAD7-D062B281A4E4}" type="presParOf" srcId="{CBEBCD22-C29A-C448-BE5A-668045CC0CFB}" destId="{CE9D765E-456B-E84B-831A-FEE9F81DEA43}" srcOrd="4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DAEF58-C117-4A25-AAB3-D9992E92E524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0621F3D-0FAB-43F2-928A-ACBF1E741D81}">
      <dgm:prSet/>
      <dgm:spPr/>
      <dgm:t>
        <a:bodyPr/>
        <a:lstStyle/>
        <a:p>
          <a:r>
            <a:rPr lang="es-AR"/>
            <a:t>iconos claros y visuales</a:t>
          </a:r>
          <a:endParaRPr lang="en-US"/>
        </a:p>
      </dgm:t>
    </dgm:pt>
    <dgm:pt modelId="{9D884E19-94D5-477F-9B17-2CA982926EC5}" type="parTrans" cxnId="{6688DC29-8DC9-473F-AE6C-9EC6D2EA35C6}">
      <dgm:prSet/>
      <dgm:spPr/>
      <dgm:t>
        <a:bodyPr/>
        <a:lstStyle/>
        <a:p>
          <a:endParaRPr lang="en-US"/>
        </a:p>
      </dgm:t>
    </dgm:pt>
    <dgm:pt modelId="{B3F3E01D-6AA2-454A-B2BB-1A7062652DD3}" type="sibTrans" cxnId="{6688DC29-8DC9-473F-AE6C-9EC6D2EA35C6}">
      <dgm:prSet/>
      <dgm:spPr/>
      <dgm:t>
        <a:bodyPr/>
        <a:lstStyle/>
        <a:p>
          <a:endParaRPr lang="en-US"/>
        </a:p>
      </dgm:t>
    </dgm:pt>
    <dgm:pt modelId="{445944D5-AB5E-464D-B7A2-E987C246DE64}">
      <dgm:prSet/>
      <dgm:spPr/>
      <dgm:t>
        <a:bodyPr/>
        <a:lstStyle/>
        <a:p>
          <a:r>
            <a:rPr lang="es-AR"/>
            <a:t>Fución help</a:t>
          </a:r>
          <a:endParaRPr lang="en-US"/>
        </a:p>
      </dgm:t>
    </dgm:pt>
    <dgm:pt modelId="{637EF2C9-E4E8-445E-91DA-28B472C13200}" type="parTrans" cxnId="{D707B94C-5D01-4E9B-A1BB-562F703CBE99}">
      <dgm:prSet/>
      <dgm:spPr/>
      <dgm:t>
        <a:bodyPr/>
        <a:lstStyle/>
        <a:p>
          <a:endParaRPr lang="en-US"/>
        </a:p>
      </dgm:t>
    </dgm:pt>
    <dgm:pt modelId="{5519473B-29BF-45E2-A658-E5EFA4459080}" type="sibTrans" cxnId="{D707B94C-5D01-4E9B-A1BB-562F703CBE99}">
      <dgm:prSet/>
      <dgm:spPr/>
      <dgm:t>
        <a:bodyPr/>
        <a:lstStyle/>
        <a:p>
          <a:endParaRPr lang="en-US"/>
        </a:p>
      </dgm:t>
    </dgm:pt>
    <dgm:pt modelId="{024B1BA3-57A4-456C-BC8E-3CEB0FDE5559}">
      <dgm:prSet/>
      <dgm:spPr/>
      <dgm:t>
        <a:bodyPr/>
        <a:lstStyle/>
        <a:p>
          <a:r>
            <a:rPr lang="es-AR"/>
            <a:t>Manuales y documentación consisa</a:t>
          </a:r>
          <a:endParaRPr lang="en-US"/>
        </a:p>
      </dgm:t>
    </dgm:pt>
    <dgm:pt modelId="{B3E2C4E1-CC6E-4DE1-9B8F-D5B6169F312E}" type="parTrans" cxnId="{7FF0D715-18A9-4C2F-A1A8-464138296878}">
      <dgm:prSet/>
      <dgm:spPr/>
      <dgm:t>
        <a:bodyPr/>
        <a:lstStyle/>
        <a:p>
          <a:endParaRPr lang="en-US"/>
        </a:p>
      </dgm:t>
    </dgm:pt>
    <dgm:pt modelId="{BC6E382B-7E4F-43CE-8D7F-E718BB21A252}" type="sibTrans" cxnId="{7FF0D715-18A9-4C2F-A1A8-464138296878}">
      <dgm:prSet/>
      <dgm:spPr/>
      <dgm:t>
        <a:bodyPr/>
        <a:lstStyle/>
        <a:p>
          <a:endParaRPr lang="en-US"/>
        </a:p>
      </dgm:t>
    </dgm:pt>
    <dgm:pt modelId="{C2CA3DF7-8DA2-45C6-B93D-64E80F6B01FB}">
      <dgm:prSet/>
      <dgm:spPr/>
      <dgm:t>
        <a:bodyPr/>
        <a:lstStyle/>
        <a:p>
          <a:r>
            <a:rPr lang="es-AR"/>
            <a:t>Encendido rápido (configurable para cada día de la semana)</a:t>
          </a:r>
          <a:endParaRPr lang="en-US"/>
        </a:p>
      </dgm:t>
    </dgm:pt>
    <dgm:pt modelId="{99A056C2-00B1-4373-9795-0257BECA606F}" type="parTrans" cxnId="{9F1AB9BB-C1EC-4EC3-B186-A616269003D1}">
      <dgm:prSet/>
      <dgm:spPr/>
      <dgm:t>
        <a:bodyPr/>
        <a:lstStyle/>
        <a:p>
          <a:endParaRPr lang="en-US"/>
        </a:p>
      </dgm:t>
    </dgm:pt>
    <dgm:pt modelId="{3E3C30B3-2DC6-4B46-BEA5-5278A3C8F3A8}" type="sibTrans" cxnId="{9F1AB9BB-C1EC-4EC3-B186-A616269003D1}">
      <dgm:prSet/>
      <dgm:spPr/>
      <dgm:t>
        <a:bodyPr/>
        <a:lstStyle/>
        <a:p>
          <a:endParaRPr lang="en-US"/>
        </a:p>
      </dgm:t>
    </dgm:pt>
    <dgm:pt modelId="{39D42CA1-2536-304A-991F-41F72EE4E352}" type="pres">
      <dgm:prSet presAssocID="{66DAEF58-C117-4A25-AAB3-D9992E92E524}" presName="Name0" presStyleCnt="0">
        <dgm:presLayoutVars>
          <dgm:dir/>
          <dgm:resizeHandles val="exact"/>
        </dgm:presLayoutVars>
      </dgm:prSet>
      <dgm:spPr/>
    </dgm:pt>
    <dgm:pt modelId="{36076671-CFED-0D4E-A2BA-CD4C05317048}" type="pres">
      <dgm:prSet presAssocID="{20621F3D-0FAB-43F2-928A-ACBF1E741D81}" presName="node" presStyleLbl="node1" presStyleIdx="0" presStyleCnt="4">
        <dgm:presLayoutVars>
          <dgm:bulletEnabled val="1"/>
        </dgm:presLayoutVars>
      </dgm:prSet>
      <dgm:spPr/>
    </dgm:pt>
    <dgm:pt modelId="{7EC31ECC-9F40-3C4E-A8C0-EFAFBA728549}" type="pres">
      <dgm:prSet presAssocID="{B3F3E01D-6AA2-454A-B2BB-1A7062652DD3}" presName="sibTrans" presStyleLbl="sibTrans1D1" presStyleIdx="0" presStyleCnt="3"/>
      <dgm:spPr/>
    </dgm:pt>
    <dgm:pt modelId="{25B9471C-C950-594A-8BB6-C7D0D90AB21C}" type="pres">
      <dgm:prSet presAssocID="{B3F3E01D-6AA2-454A-B2BB-1A7062652DD3}" presName="connectorText" presStyleLbl="sibTrans1D1" presStyleIdx="0" presStyleCnt="3"/>
      <dgm:spPr/>
    </dgm:pt>
    <dgm:pt modelId="{FC1FEC3A-0B6C-6945-9401-D7B690265D72}" type="pres">
      <dgm:prSet presAssocID="{445944D5-AB5E-464D-B7A2-E987C246DE64}" presName="node" presStyleLbl="node1" presStyleIdx="1" presStyleCnt="4">
        <dgm:presLayoutVars>
          <dgm:bulletEnabled val="1"/>
        </dgm:presLayoutVars>
      </dgm:prSet>
      <dgm:spPr/>
    </dgm:pt>
    <dgm:pt modelId="{4F930AED-0CAF-264D-8896-9E01677684B1}" type="pres">
      <dgm:prSet presAssocID="{5519473B-29BF-45E2-A658-E5EFA4459080}" presName="sibTrans" presStyleLbl="sibTrans1D1" presStyleIdx="1" presStyleCnt="3"/>
      <dgm:spPr/>
    </dgm:pt>
    <dgm:pt modelId="{D9DDBB5D-628F-DC4A-9714-212E95F22EB1}" type="pres">
      <dgm:prSet presAssocID="{5519473B-29BF-45E2-A658-E5EFA4459080}" presName="connectorText" presStyleLbl="sibTrans1D1" presStyleIdx="1" presStyleCnt="3"/>
      <dgm:spPr/>
    </dgm:pt>
    <dgm:pt modelId="{14C35ED2-9822-D14A-82D8-10089213426B}" type="pres">
      <dgm:prSet presAssocID="{024B1BA3-57A4-456C-BC8E-3CEB0FDE5559}" presName="node" presStyleLbl="node1" presStyleIdx="2" presStyleCnt="4">
        <dgm:presLayoutVars>
          <dgm:bulletEnabled val="1"/>
        </dgm:presLayoutVars>
      </dgm:prSet>
      <dgm:spPr/>
    </dgm:pt>
    <dgm:pt modelId="{16D735C3-C13B-E143-91B7-1CBD3A86B38E}" type="pres">
      <dgm:prSet presAssocID="{BC6E382B-7E4F-43CE-8D7F-E718BB21A252}" presName="sibTrans" presStyleLbl="sibTrans1D1" presStyleIdx="2" presStyleCnt="3"/>
      <dgm:spPr/>
    </dgm:pt>
    <dgm:pt modelId="{C340145F-85E0-834A-8D31-6D54A088A9D5}" type="pres">
      <dgm:prSet presAssocID="{BC6E382B-7E4F-43CE-8D7F-E718BB21A252}" presName="connectorText" presStyleLbl="sibTrans1D1" presStyleIdx="2" presStyleCnt="3"/>
      <dgm:spPr/>
    </dgm:pt>
    <dgm:pt modelId="{75C3FCDE-3EAF-AB48-A8B4-C1B0756B0B8F}" type="pres">
      <dgm:prSet presAssocID="{C2CA3DF7-8DA2-45C6-B93D-64E80F6B01FB}" presName="node" presStyleLbl="node1" presStyleIdx="3" presStyleCnt="4">
        <dgm:presLayoutVars>
          <dgm:bulletEnabled val="1"/>
        </dgm:presLayoutVars>
      </dgm:prSet>
      <dgm:spPr/>
    </dgm:pt>
  </dgm:ptLst>
  <dgm:cxnLst>
    <dgm:cxn modelId="{276C830A-EF43-E64F-807F-6B3A762C3701}" type="presOf" srcId="{B3F3E01D-6AA2-454A-B2BB-1A7062652DD3}" destId="{7EC31ECC-9F40-3C4E-A8C0-EFAFBA728549}" srcOrd="0" destOrd="0" presId="urn:microsoft.com/office/officeart/2016/7/layout/RepeatingBendingProcessNew"/>
    <dgm:cxn modelId="{4949DA11-1AFD-4440-87BF-0B7468715C85}" type="presOf" srcId="{BC6E382B-7E4F-43CE-8D7F-E718BB21A252}" destId="{C340145F-85E0-834A-8D31-6D54A088A9D5}" srcOrd="1" destOrd="0" presId="urn:microsoft.com/office/officeart/2016/7/layout/RepeatingBendingProcessNew"/>
    <dgm:cxn modelId="{7FF0D715-18A9-4C2F-A1A8-464138296878}" srcId="{66DAEF58-C117-4A25-AAB3-D9992E92E524}" destId="{024B1BA3-57A4-456C-BC8E-3CEB0FDE5559}" srcOrd="2" destOrd="0" parTransId="{B3E2C4E1-CC6E-4DE1-9B8F-D5B6169F312E}" sibTransId="{BC6E382B-7E4F-43CE-8D7F-E718BB21A252}"/>
    <dgm:cxn modelId="{6688DC29-8DC9-473F-AE6C-9EC6D2EA35C6}" srcId="{66DAEF58-C117-4A25-AAB3-D9992E92E524}" destId="{20621F3D-0FAB-43F2-928A-ACBF1E741D81}" srcOrd="0" destOrd="0" parTransId="{9D884E19-94D5-477F-9B17-2CA982926EC5}" sibTransId="{B3F3E01D-6AA2-454A-B2BB-1A7062652DD3}"/>
    <dgm:cxn modelId="{F51B0F3A-B9A2-0C44-88A1-2DFA5AE65BA6}" type="presOf" srcId="{66DAEF58-C117-4A25-AAB3-D9992E92E524}" destId="{39D42CA1-2536-304A-991F-41F72EE4E352}" srcOrd="0" destOrd="0" presId="urn:microsoft.com/office/officeart/2016/7/layout/RepeatingBendingProcessNew"/>
    <dgm:cxn modelId="{80466F4B-F530-014E-86E1-0B35C25F122B}" type="presOf" srcId="{20621F3D-0FAB-43F2-928A-ACBF1E741D81}" destId="{36076671-CFED-0D4E-A2BA-CD4C05317048}" srcOrd="0" destOrd="0" presId="urn:microsoft.com/office/officeart/2016/7/layout/RepeatingBendingProcessNew"/>
    <dgm:cxn modelId="{D707B94C-5D01-4E9B-A1BB-562F703CBE99}" srcId="{66DAEF58-C117-4A25-AAB3-D9992E92E524}" destId="{445944D5-AB5E-464D-B7A2-E987C246DE64}" srcOrd="1" destOrd="0" parTransId="{637EF2C9-E4E8-445E-91DA-28B472C13200}" sibTransId="{5519473B-29BF-45E2-A658-E5EFA4459080}"/>
    <dgm:cxn modelId="{A1CF1352-E34C-2D4A-9F14-F38103FA22A5}" type="presOf" srcId="{445944D5-AB5E-464D-B7A2-E987C246DE64}" destId="{FC1FEC3A-0B6C-6945-9401-D7B690265D72}" srcOrd="0" destOrd="0" presId="urn:microsoft.com/office/officeart/2016/7/layout/RepeatingBendingProcessNew"/>
    <dgm:cxn modelId="{B258CD60-C123-2F40-9C80-70466F9CAFEE}" type="presOf" srcId="{B3F3E01D-6AA2-454A-B2BB-1A7062652DD3}" destId="{25B9471C-C950-594A-8BB6-C7D0D90AB21C}" srcOrd="1" destOrd="0" presId="urn:microsoft.com/office/officeart/2016/7/layout/RepeatingBendingProcessNew"/>
    <dgm:cxn modelId="{9D4B397A-A538-A74F-811F-290E346CFF59}" type="presOf" srcId="{C2CA3DF7-8DA2-45C6-B93D-64E80F6B01FB}" destId="{75C3FCDE-3EAF-AB48-A8B4-C1B0756B0B8F}" srcOrd="0" destOrd="0" presId="urn:microsoft.com/office/officeart/2016/7/layout/RepeatingBendingProcessNew"/>
    <dgm:cxn modelId="{F7607981-7E1C-B645-BBEC-0FA20A029465}" type="presOf" srcId="{5519473B-29BF-45E2-A658-E5EFA4459080}" destId="{4F930AED-0CAF-264D-8896-9E01677684B1}" srcOrd="0" destOrd="0" presId="urn:microsoft.com/office/officeart/2016/7/layout/RepeatingBendingProcessNew"/>
    <dgm:cxn modelId="{582E19A8-EC68-C546-BDEF-23589C6318A7}" type="presOf" srcId="{024B1BA3-57A4-456C-BC8E-3CEB0FDE5559}" destId="{14C35ED2-9822-D14A-82D8-10089213426B}" srcOrd="0" destOrd="0" presId="urn:microsoft.com/office/officeart/2016/7/layout/RepeatingBendingProcessNew"/>
    <dgm:cxn modelId="{9F1AB9BB-C1EC-4EC3-B186-A616269003D1}" srcId="{66DAEF58-C117-4A25-AAB3-D9992E92E524}" destId="{C2CA3DF7-8DA2-45C6-B93D-64E80F6B01FB}" srcOrd="3" destOrd="0" parTransId="{99A056C2-00B1-4373-9795-0257BECA606F}" sibTransId="{3E3C30B3-2DC6-4B46-BEA5-5278A3C8F3A8}"/>
    <dgm:cxn modelId="{B8EE58BD-C68D-2549-84D6-EF4C0ED7C54B}" type="presOf" srcId="{BC6E382B-7E4F-43CE-8D7F-E718BB21A252}" destId="{16D735C3-C13B-E143-91B7-1CBD3A86B38E}" srcOrd="0" destOrd="0" presId="urn:microsoft.com/office/officeart/2016/7/layout/RepeatingBendingProcessNew"/>
    <dgm:cxn modelId="{E0FFC2DF-1C24-8A4C-87D2-B59404975337}" type="presOf" srcId="{5519473B-29BF-45E2-A658-E5EFA4459080}" destId="{D9DDBB5D-628F-DC4A-9714-212E95F22EB1}" srcOrd="1" destOrd="0" presId="urn:microsoft.com/office/officeart/2016/7/layout/RepeatingBendingProcessNew"/>
    <dgm:cxn modelId="{D31BCCCD-68FD-534A-863B-59E8C5107BF2}" type="presParOf" srcId="{39D42CA1-2536-304A-991F-41F72EE4E352}" destId="{36076671-CFED-0D4E-A2BA-CD4C05317048}" srcOrd="0" destOrd="0" presId="urn:microsoft.com/office/officeart/2016/7/layout/RepeatingBendingProcessNew"/>
    <dgm:cxn modelId="{1CCE7B82-9528-9B4A-92A1-FEF12BAE1670}" type="presParOf" srcId="{39D42CA1-2536-304A-991F-41F72EE4E352}" destId="{7EC31ECC-9F40-3C4E-A8C0-EFAFBA728549}" srcOrd="1" destOrd="0" presId="urn:microsoft.com/office/officeart/2016/7/layout/RepeatingBendingProcessNew"/>
    <dgm:cxn modelId="{005AAEB9-DD74-F347-8657-8658D68299CB}" type="presParOf" srcId="{7EC31ECC-9F40-3C4E-A8C0-EFAFBA728549}" destId="{25B9471C-C950-594A-8BB6-C7D0D90AB21C}" srcOrd="0" destOrd="0" presId="urn:microsoft.com/office/officeart/2016/7/layout/RepeatingBendingProcessNew"/>
    <dgm:cxn modelId="{8CE07F83-BBCB-9B45-81A7-431E9C6C22A1}" type="presParOf" srcId="{39D42CA1-2536-304A-991F-41F72EE4E352}" destId="{FC1FEC3A-0B6C-6945-9401-D7B690265D72}" srcOrd="2" destOrd="0" presId="urn:microsoft.com/office/officeart/2016/7/layout/RepeatingBendingProcessNew"/>
    <dgm:cxn modelId="{18DE38F7-ABA1-8848-967F-22F991915914}" type="presParOf" srcId="{39D42CA1-2536-304A-991F-41F72EE4E352}" destId="{4F930AED-0CAF-264D-8896-9E01677684B1}" srcOrd="3" destOrd="0" presId="urn:microsoft.com/office/officeart/2016/7/layout/RepeatingBendingProcessNew"/>
    <dgm:cxn modelId="{9288B011-7B33-774F-BD0E-E9BE65DC254F}" type="presParOf" srcId="{4F930AED-0CAF-264D-8896-9E01677684B1}" destId="{D9DDBB5D-628F-DC4A-9714-212E95F22EB1}" srcOrd="0" destOrd="0" presId="urn:microsoft.com/office/officeart/2016/7/layout/RepeatingBendingProcessNew"/>
    <dgm:cxn modelId="{85531037-A880-8F4C-9ED3-8502CA8E07AD}" type="presParOf" srcId="{39D42CA1-2536-304A-991F-41F72EE4E352}" destId="{14C35ED2-9822-D14A-82D8-10089213426B}" srcOrd="4" destOrd="0" presId="urn:microsoft.com/office/officeart/2016/7/layout/RepeatingBendingProcessNew"/>
    <dgm:cxn modelId="{4E457AF4-9891-AB44-AC2D-8373A15BE99F}" type="presParOf" srcId="{39D42CA1-2536-304A-991F-41F72EE4E352}" destId="{16D735C3-C13B-E143-91B7-1CBD3A86B38E}" srcOrd="5" destOrd="0" presId="urn:microsoft.com/office/officeart/2016/7/layout/RepeatingBendingProcessNew"/>
    <dgm:cxn modelId="{81DDDB7D-61A8-F340-9E26-DFF07D25F008}" type="presParOf" srcId="{16D735C3-C13B-E143-91B7-1CBD3A86B38E}" destId="{C340145F-85E0-834A-8D31-6D54A088A9D5}" srcOrd="0" destOrd="0" presId="urn:microsoft.com/office/officeart/2016/7/layout/RepeatingBendingProcessNew"/>
    <dgm:cxn modelId="{30309F87-C120-494C-86C4-5A2068C623C7}" type="presParOf" srcId="{39D42CA1-2536-304A-991F-41F72EE4E352}" destId="{75C3FCDE-3EAF-AB48-A8B4-C1B0756B0B8F}" srcOrd="6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D25444-19AC-454E-BB3D-53D12ED44654}">
      <dsp:nvSpPr>
        <dsp:cNvPr id="0" name=""/>
        <dsp:cNvSpPr/>
      </dsp:nvSpPr>
      <dsp:spPr>
        <a:xfrm>
          <a:off x="162" y="331219"/>
          <a:ext cx="1856004" cy="29368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100" kern="1200" dirty="0"/>
            <a:t>La modulación 2FSK es ampliamente usada debido en el área de la radiofrecuencia debido a su diseño de bajo costo y bajo consumo eléctrico. La modulación 2FSK es usada en la actualidad en dispositivos electrónicos de consumición masiva, en la electrónica del automóvil y en dispositivos de control industriales.</a:t>
          </a:r>
          <a:endParaRPr lang="en-US" sz="1100" kern="1200" dirty="0"/>
        </a:p>
      </dsp:txBody>
      <dsp:txXfrm>
        <a:off x="162" y="331219"/>
        <a:ext cx="1856004" cy="2936877"/>
      </dsp:txXfrm>
    </dsp:sp>
    <dsp:sp modelId="{8AAB3325-84C9-7441-83C4-0D978CB78B86}">
      <dsp:nvSpPr>
        <dsp:cNvPr id="0" name=""/>
        <dsp:cNvSpPr/>
      </dsp:nvSpPr>
      <dsp:spPr>
        <a:xfrm>
          <a:off x="1928861" y="1678158"/>
          <a:ext cx="278400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E9D765E-456B-E84B-831A-FEE9F81DEA43}">
      <dsp:nvSpPr>
        <dsp:cNvPr id="0" name=""/>
        <dsp:cNvSpPr/>
      </dsp:nvSpPr>
      <dsp:spPr>
        <a:xfrm>
          <a:off x="2279956" y="331219"/>
          <a:ext cx="1856004" cy="29368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100" kern="1200"/>
            <a:t>El GSP9330 permite medir parámetros de estas señales como: potencia de la portadora, desvió de frecuencia FSK, frecuencia de portadora, y offset en la frecuencia de la portadora. El usuario tiene la posibilidad de fijar el criterio a tener en cuenta respecto al offset en la portadora y/o desvió en la frecuencia para realizar pruebas de resultado rápido.</a:t>
          </a:r>
          <a:endParaRPr lang="en-US" sz="1100" kern="1200"/>
        </a:p>
      </dsp:txBody>
      <dsp:txXfrm>
        <a:off x="2279956" y="331219"/>
        <a:ext cx="1856004" cy="29368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31ECC-9F40-3C4E-A8C0-EFAFBA728549}">
      <dsp:nvSpPr>
        <dsp:cNvPr id="0" name=""/>
        <dsp:cNvSpPr/>
      </dsp:nvSpPr>
      <dsp:spPr>
        <a:xfrm>
          <a:off x="1853053" y="984534"/>
          <a:ext cx="3958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816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40301" y="1028122"/>
        <a:ext cx="21320" cy="4264"/>
      </dsp:txXfrm>
    </dsp:sp>
    <dsp:sp modelId="{36076671-CFED-0D4E-A2BA-CD4C05317048}">
      <dsp:nvSpPr>
        <dsp:cNvPr id="0" name=""/>
        <dsp:cNvSpPr/>
      </dsp:nvSpPr>
      <dsp:spPr>
        <a:xfrm>
          <a:off x="868" y="474058"/>
          <a:ext cx="1853984" cy="11123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47" tIns="95360" rIns="90847" bIns="953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/>
            <a:t>iconos claros y visuales</a:t>
          </a:r>
          <a:endParaRPr lang="en-US" sz="1600" kern="1200"/>
        </a:p>
      </dsp:txBody>
      <dsp:txXfrm>
        <a:off x="868" y="474058"/>
        <a:ext cx="1853984" cy="1112390"/>
      </dsp:txXfrm>
    </dsp:sp>
    <dsp:sp modelId="{4F930AED-0CAF-264D-8896-9E01677684B1}">
      <dsp:nvSpPr>
        <dsp:cNvPr id="0" name=""/>
        <dsp:cNvSpPr/>
      </dsp:nvSpPr>
      <dsp:spPr>
        <a:xfrm>
          <a:off x="927860" y="1584649"/>
          <a:ext cx="2280401" cy="395816"/>
        </a:xfrm>
        <a:custGeom>
          <a:avLst/>
          <a:gdLst/>
          <a:ahLst/>
          <a:cxnLst/>
          <a:rect l="0" t="0" r="0" b="0"/>
          <a:pathLst>
            <a:path>
              <a:moveTo>
                <a:pt x="2280401" y="0"/>
              </a:moveTo>
              <a:lnTo>
                <a:pt x="2280401" y="215008"/>
              </a:lnTo>
              <a:lnTo>
                <a:pt x="0" y="215008"/>
              </a:lnTo>
              <a:lnTo>
                <a:pt x="0" y="395816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10063" y="1780425"/>
        <a:ext cx="115996" cy="4264"/>
      </dsp:txXfrm>
    </dsp:sp>
    <dsp:sp modelId="{FC1FEC3A-0B6C-6945-9401-D7B690265D72}">
      <dsp:nvSpPr>
        <dsp:cNvPr id="0" name=""/>
        <dsp:cNvSpPr/>
      </dsp:nvSpPr>
      <dsp:spPr>
        <a:xfrm>
          <a:off x="2281269" y="474058"/>
          <a:ext cx="1853984" cy="11123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47" tIns="95360" rIns="90847" bIns="953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/>
            <a:t>Fución help</a:t>
          </a:r>
          <a:endParaRPr lang="en-US" sz="1600" kern="1200"/>
        </a:p>
      </dsp:txBody>
      <dsp:txXfrm>
        <a:off x="2281269" y="474058"/>
        <a:ext cx="1853984" cy="1112390"/>
      </dsp:txXfrm>
    </dsp:sp>
    <dsp:sp modelId="{16D735C3-C13B-E143-91B7-1CBD3A86B38E}">
      <dsp:nvSpPr>
        <dsp:cNvPr id="0" name=""/>
        <dsp:cNvSpPr/>
      </dsp:nvSpPr>
      <dsp:spPr>
        <a:xfrm>
          <a:off x="1853053" y="2523341"/>
          <a:ext cx="3958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5816" y="45720"/>
              </a:lnTo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40301" y="2566929"/>
        <a:ext cx="21320" cy="4264"/>
      </dsp:txXfrm>
    </dsp:sp>
    <dsp:sp modelId="{14C35ED2-9822-D14A-82D8-10089213426B}">
      <dsp:nvSpPr>
        <dsp:cNvPr id="0" name=""/>
        <dsp:cNvSpPr/>
      </dsp:nvSpPr>
      <dsp:spPr>
        <a:xfrm>
          <a:off x="868" y="2012866"/>
          <a:ext cx="1853984" cy="11123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47" tIns="95360" rIns="90847" bIns="953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/>
            <a:t>Manuales y documentación consisa</a:t>
          </a:r>
          <a:endParaRPr lang="en-US" sz="1600" kern="1200"/>
        </a:p>
      </dsp:txBody>
      <dsp:txXfrm>
        <a:off x="868" y="2012866"/>
        <a:ext cx="1853984" cy="1112390"/>
      </dsp:txXfrm>
    </dsp:sp>
    <dsp:sp modelId="{75C3FCDE-3EAF-AB48-A8B4-C1B0756B0B8F}">
      <dsp:nvSpPr>
        <dsp:cNvPr id="0" name=""/>
        <dsp:cNvSpPr/>
      </dsp:nvSpPr>
      <dsp:spPr>
        <a:xfrm>
          <a:off x="2281269" y="2012866"/>
          <a:ext cx="1853984" cy="111239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0847" tIns="95360" rIns="90847" bIns="953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1600" kern="1200"/>
            <a:t>Encendido rápido (configurable para cada día de la semana)</a:t>
          </a:r>
          <a:endParaRPr lang="en-US" sz="1600" kern="1200"/>
        </a:p>
      </dsp:txBody>
      <dsp:txXfrm>
        <a:off x="2281269" y="2012866"/>
        <a:ext cx="1853984" cy="1112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11/13/18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11/13/18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11/13/18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11/13/18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11/13/18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11/13/18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11/13/18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11/13/18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11/13/18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11/13/18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11/13/18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11/13/18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11/13/18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8.png"/><Relationship Id="rId9" Type="http://schemas.microsoft.com/office/2007/relationships/diagramDrawing" Target="../diagrams/drawing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1.pn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BF9AC-A6D0-1E4E-958C-B19FC02DF6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Analizador de Espectros GwInstek GSP-9330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5EA3D1D-E98F-C046-A272-99FB3AFF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901" y="4910820"/>
            <a:ext cx="3810000" cy="13208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AB2110B-0A9C-024C-8656-2F0A6EE743CF}"/>
              </a:ext>
            </a:extLst>
          </p:cNvPr>
          <p:cNvSpPr txBox="1"/>
          <p:nvPr/>
        </p:nvSpPr>
        <p:spPr>
          <a:xfrm>
            <a:off x="12208933" y="48429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06544CD-059F-CF48-81E5-B2FAE227C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44" y="4415768"/>
            <a:ext cx="2851418" cy="21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73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31">
            <a:extLst>
              <a:ext uri="{FF2B5EF4-FFF2-40B4-BE49-F238E27FC236}">
                <a16:creationId xmlns:a16="http://schemas.microsoft.com/office/drawing/2014/main" id="{682CEC17-9A65-4B70-A6B4-62CEC8632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33" name="Rectangle 32">
              <a:extLst>
                <a:ext uri="{FF2B5EF4-FFF2-40B4-BE49-F238E27FC236}">
                  <a16:creationId xmlns:a16="http://schemas.microsoft.com/office/drawing/2014/main" id="{2E3F1283-6552-4A17-97B5-2C621254B4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BC61C099-A300-473B-B08E-BD5E241AE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49" name="Rectangle 35">
            <a:extLst>
              <a:ext uri="{FF2B5EF4-FFF2-40B4-BE49-F238E27FC236}">
                <a16:creationId xmlns:a16="http://schemas.microsoft.com/office/drawing/2014/main" id="{930E8183-BA3E-46E9-9384-E466161E6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1"/>
            <a:ext cx="6096001" cy="68579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37">
            <a:extLst>
              <a:ext uri="{FF2B5EF4-FFF2-40B4-BE49-F238E27FC236}">
                <a16:creationId xmlns:a16="http://schemas.microsoft.com/office/drawing/2014/main" id="{41C130F4-E1D7-499A-979C-3309C0B93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59129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71BB86-9AAE-3E45-B103-3421C091C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702894" cy="1080938"/>
          </a:xfrm>
        </p:spPr>
        <p:txBody>
          <a:bodyPr>
            <a:normAutofit/>
          </a:bodyPr>
          <a:lstStyle/>
          <a:p>
            <a:r>
              <a:rPr lang="es-AR"/>
              <a:t>Análisis y procesamiento gráfico</a:t>
            </a:r>
            <a:endParaRPr lang="es-AR" dirty="0"/>
          </a:p>
        </p:txBody>
      </p:sp>
      <p:pic>
        <p:nvPicPr>
          <p:cNvPr id="51" name="Picture 39">
            <a:extLst>
              <a:ext uri="{FF2B5EF4-FFF2-40B4-BE49-F238E27FC236}">
                <a16:creationId xmlns:a16="http://schemas.microsoft.com/office/drawing/2014/main" id="{5DAF6018-736F-44DD-AE2F-3A88A8DA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591298" cy="321164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465CC8-1398-C04F-BEBF-01028556F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920380" cy="3599316"/>
          </a:xfrm>
        </p:spPr>
        <p:txBody>
          <a:bodyPr>
            <a:normAutofit/>
          </a:bodyPr>
          <a:lstStyle/>
          <a:p>
            <a:r>
              <a:rPr lang="es-AR" sz="1600"/>
              <a:t>Distintos tonos y colores para persistencias distintas</a:t>
            </a:r>
          </a:p>
          <a:p>
            <a:r>
              <a:rPr lang="es-AR" sz="1600"/>
              <a:t>Uso de hasta 2 marcadores para hallar relaciones</a:t>
            </a:r>
          </a:p>
          <a:p>
            <a:r>
              <a:rPr lang="es-AR" sz="1600"/>
              <a:t>Medición simultánea de potencia, frecuencia y tiempo</a:t>
            </a:r>
          </a:p>
          <a:p>
            <a:r>
              <a:rPr lang="es-AR" sz="1600"/>
              <a:t>Modo armónico: es posible medir la amplitud de la frecuencia fundamental y hasta el 10mo armónico de una señal.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7996512-1732-DD47-99BD-F4C53172F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601" y="1131072"/>
            <a:ext cx="2099118" cy="180524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29CF47C-2FE7-924C-83B9-86FB82725F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12" y="1146992"/>
            <a:ext cx="2095942" cy="17867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0645E2-F8E4-654F-A831-2E8C0A5F3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601" y="3849234"/>
            <a:ext cx="2099117" cy="192069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E26AA7B-5647-5845-BEBB-F19302E986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12" y="3842826"/>
            <a:ext cx="2095942" cy="193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76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4163E8C-129B-6343-A992-4F4CE1EDB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624" y="465775"/>
            <a:ext cx="6605095" cy="568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22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A101A-5076-EF44-B2E6-17FCFB39F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DBD716-E34C-C74A-8C2D-440BEE33D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A34758E-7A94-A14B-BAFC-D0FCFEC5C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19" y="753227"/>
            <a:ext cx="6079722" cy="518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00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0CAB5-5029-9043-9431-26C5A8BB8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0E3B10-1A9E-6D4B-995A-0C0886307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7867F7-63F8-AB49-AA5E-297DBFC2F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707" y="727021"/>
            <a:ext cx="5693083" cy="520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1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63534-B70D-FB47-9E41-D0C969B93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C686C9-0AF4-F544-9654-AA6689D476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39C414B-154B-BF49-87AF-33606EC63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917" y="753228"/>
            <a:ext cx="5618387" cy="518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79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9EDC25-CA1D-6D43-9037-A405A5ECC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s-AR" sz="2400"/>
              <a:t>User Friendly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C953358-440E-1443-99E6-8578C11DB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090" y="2236923"/>
            <a:ext cx="6303134" cy="2379432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B9D045FD-4C7B-4DF5-9BDD-F973804E30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4660126"/>
              </p:ext>
            </p:extLst>
          </p:nvPr>
        </p:nvGraphicFramePr>
        <p:xfrm>
          <a:off x="680321" y="2336873"/>
          <a:ext cx="4136123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4946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9E0748-5CEF-854C-B7DE-D600F4375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s-AR" sz="2400"/>
              <a:t>Conectividad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04DCAA-AE1D-D74B-BB75-187978976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r>
              <a:rPr lang="en-US" sz="1400"/>
              <a:t>El instrumento permite conectarse a tarves de entradas USB, LAN, RS-232 y GPIB. Esta es compatible con programas compatibles con la norma IEEE488.2.</a:t>
            </a:r>
          </a:p>
          <a:p>
            <a:r>
              <a:rPr lang="en-US" sz="1400"/>
              <a:t>Además permite almacenar las mediciones y/o información en dispositivos USB y micro SD.</a:t>
            </a:r>
          </a:p>
          <a:p>
            <a:r>
              <a:rPr lang="en-US" sz="1400"/>
              <a:t>Tiene salida DVI con resolución 800x600.</a:t>
            </a:r>
            <a:endParaRPr lang="es-AR" sz="14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0293C2A-AFE9-3645-84E2-A95D8FCB1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610" y="1845935"/>
            <a:ext cx="4461194" cy="2710175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8903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ED8B6-B3B6-1E44-88E1-2CF8F9AC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Comparación con productos similares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E10AE56F-4FC1-254F-8D52-D3CF802BBF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7544371"/>
              </p:ext>
            </p:extLst>
          </p:nvPr>
        </p:nvGraphicFramePr>
        <p:xfrm>
          <a:off x="681038" y="2336800"/>
          <a:ext cx="9613900" cy="3876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3475">
                  <a:extLst>
                    <a:ext uri="{9D8B030D-6E8A-4147-A177-3AD203B41FA5}">
                      <a16:colId xmlns:a16="http://schemas.microsoft.com/office/drawing/2014/main" val="1370967161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3416948019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2042669371"/>
                    </a:ext>
                  </a:extLst>
                </a:gridCol>
                <a:gridCol w="2403475">
                  <a:extLst>
                    <a:ext uri="{9D8B030D-6E8A-4147-A177-3AD203B41FA5}">
                      <a16:colId xmlns:a16="http://schemas.microsoft.com/office/drawing/2014/main" val="31271116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Modelo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GSP-9330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N9322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RSA306B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4719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Company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GW Instek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Keysight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Tektronix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5060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Frecuency Range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 kHz to 3.25 GHz</a:t>
                      </a:r>
                      <a:r>
                        <a:rPr lang="es-AR" dirty="0">
                          <a:effectLst/>
                        </a:rPr>
                        <a:t> 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 kHz to 7 GHz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 kHz - 6.2 GHz</a:t>
                      </a:r>
                      <a:endParaRPr lang="es-A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9704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 Analysis Bandwidth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 MHz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MHz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 MHz</a:t>
                      </a:r>
                      <a:endParaRPr lang="es-A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9879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Phase Noise @1GHz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-113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dBc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/Hz</a:t>
                      </a:r>
                      <a:r>
                        <a:rPr lang="es-AR" dirty="0">
                          <a:effectLst/>
                        </a:rPr>
                        <a:t> 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-90 dBc/Hz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-84 dBc/Hz</a:t>
                      </a:r>
                      <a:endParaRPr lang="es-A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231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Real Time Capabilities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4590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Dynamic Range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-145 dBm to +33 dBm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-152 dBm to +20 dBm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-160 dBm to +23 dBm</a:t>
                      </a:r>
                      <a:endParaRPr lang="es-A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1785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Warranty</a:t>
                      </a:r>
                      <a:endParaRPr lang="es-A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3 Years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3 Years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3 Years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46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US$ 6,670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dirty="0"/>
                        <a:t>US$ 12,953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US$ 4,130</a:t>
                      </a:r>
                      <a:endParaRPr lang="es-AR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2954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284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E7A9A9-AC3F-814D-ACFF-AAC5DB6C1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s-AR" sz="2400"/>
              <a:t>¿Por qué Nosotros?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E6EAEC-44DA-3444-A374-713EE8827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/>
          </a:bodyPr>
          <a:lstStyle/>
          <a:p>
            <a:r>
              <a:rPr lang="es-AR" sz="1400"/>
              <a:t>Nacimos en 1975 , con el fuerte objetivo en Alta calidad y prestaciones para el ámbito profesional y educativo.</a:t>
            </a:r>
          </a:p>
          <a:p>
            <a:r>
              <a:rPr lang="es-AR" sz="1400"/>
              <a:t>Acreditaciones y Premios</a:t>
            </a:r>
          </a:p>
          <a:p>
            <a:r>
              <a:rPr lang="es-AR" sz="1400"/>
              <a:t>"Industrial Technology Advancement Award of Distinction"</a:t>
            </a:r>
          </a:p>
          <a:p>
            <a:r>
              <a:rPr lang="es-AR" sz="1400"/>
              <a:t>"National Small and Medium Enterprise Award"</a:t>
            </a:r>
          </a:p>
          <a:p>
            <a:r>
              <a:rPr lang="es-AR" sz="1400"/>
              <a:t>"ISO-9001 International Quality Accreditation"</a:t>
            </a:r>
          </a:p>
          <a:p>
            <a:r>
              <a:rPr lang="es-AR" sz="1400"/>
              <a:t>"ISO-14001 International Environmental Authentication"</a:t>
            </a:r>
          </a:p>
          <a:p>
            <a:r>
              <a:rPr lang="es-AR" sz="1400"/>
              <a:t>"TAF Instrumental Laboratory Accreditation"</a:t>
            </a:r>
          </a:p>
          <a:p>
            <a:endParaRPr lang="es-AR" sz="1400"/>
          </a:p>
        </p:txBody>
      </p:sp>
      <p:pic>
        <p:nvPicPr>
          <p:cNvPr id="6" name="Imagen 5" descr="Imagen que contiene objeto, reloj&#10;&#10;&#10;&#10;Descripción generada automáticamente">
            <a:extLst>
              <a:ext uri="{FF2B5EF4-FFF2-40B4-BE49-F238E27FC236}">
                <a16:creationId xmlns:a16="http://schemas.microsoft.com/office/drawing/2014/main" id="{5F13F9D8-92E3-6142-83BA-2A2934730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5319" y="2708734"/>
            <a:ext cx="7935299" cy="180528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9421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C72066B-2158-4046-9FB0-6D9A3DA74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383AB0BE-0167-4472-9008-36851749DD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384F40-4EB7-4475-B379-2C4F8E9B7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D4CDA136-081E-4A36-A5DF-FF7F09603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E129FE-9BCE-6548-87AB-AD0DB9E16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>
            <a:normAutofit/>
          </a:bodyPr>
          <a:lstStyle/>
          <a:p>
            <a:r>
              <a:rPr lang="es-AR" sz="3200"/>
              <a:t>Características Básicas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B379D76-5762-4310-9413-7F2BE11EE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5C5FFC-9141-4B4B-B804-ECCE1731B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24289" cy="3599316"/>
          </a:xfrm>
        </p:spPr>
        <p:txBody>
          <a:bodyPr>
            <a:normAutofit/>
          </a:bodyPr>
          <a:lstStyle/>
          <a:p>
            <a:r>
              <a:rPr lang="es-AR" sz="1600" dirty="0"/>
              <a:t>Frequency Range: 9kHz ~ 3.25GHz</a:t>
            </a:r>
          </a:p>
          <a:p>
            <a:r>
              <a:rPr lang="es-AR" sz="1600" dirty="0"/>
              <a:t>RBW: 1Hz ~ 1MHz (3dB), 6dB EMI Filter: 200Hz, 9kHz, 120kHz, 1MHz</a:t>
            </a:r>
          </a:p>
          <a:p>
            <a:r>
              <a:rPr lang="es-AR" sz="1600" dirty="0"/>
              <a:t>Fastest sweep time: 204us</a:t>
            </a:r>
          </a:p>
          <a:p>
            <a:r>
              <a:rPr lang="es-AR" sz="1600" dirty="0"/>
              <a:t>Sensibility of -149dBm</a:t>
            </a:r>
          </a:p>
          <a:p>
            <a:r>
              <a:rPr lang="es-AR" sz="1600" dirty="0"/>
              <a:t>Built-in Preamplifier, 50dB Attenuator, and Sequence Function</a:t>
            </a:r>
          </a:p>
          <a:p>
            <a:r>
              <a:rPr lang="es-AR" sz="1600" dirty="0"/>
              <a:t>Built-in 2FSK Analysis, AM/FM/ASK/FSK Demodulation &amp; Analysis</a:t>
            </a:r>
          </a:p>
          <a:p>
            <a:r>
              <a:rPr lang="es-AR" sz="1600" dirty="0"/>
              <a:t>Remote control EMI measurement software: SpectrumShot</a:t>
            </a:r>
          </a:p>
          <a:p>
            <a:endParaRPr lang="es-AR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37F6BA-525E-4812-A9FA-90B7DCE68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 descr="Imagen que contiene interior, electrónica, blanco, ordenador&#10;&#10;&#10;&#10;Descripción generada automáticamente">
            <a:extLst>
              <a:ext uri="{FF2B5EF4-FFF2-40B4-BE49-F238E27FC236}">
                <a16:creationId xmlns:a16="http://schemas.microsoft.com/office/drawing/2014/main" id="{9E55BA0D-8A1D-2B4F-B7E1-09EA24FFE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941" y="1107844"/>
            <a:ext cx="3056465" cy="2277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928961D-7794-43EC-911A-B470AA961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488844"/>
            <a:ext cx="2739690" cy="248087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blanco, interior, horno, microondas&#10;&#10;&#10;&#10;Descripción generada automáticamente">
            <a:extLst>
              <a:ext uri="{FF2B5EF4-FFF2-40B4-BE49-F238E27FC236}">
                <a16:creationId xmlns:a16="http://schemas.microsoft.com/office/drawing/2014/main" id="{1BB4708A-A386-BC4D-8D0E-4EE84555D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896" y="942385"/>
            <a:ext cx="2454793" cy="156529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1F7FC63-EBA1-49EA-9DBC-B0794C671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169237"/>
            <a:ext cx="3378077" cy="221743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Imagen que contiene interior, monitor, electrónica, sentado&#10;&#10;&#10;&#10;Descripción generada automáticamente">
            <a:extLst>
              <a:ext uri="{FF2B5EF4-FFF2-40B4-BE49-F238E27FC236}">
                <a16:creationId xmlns:a16="http://schemas.microsoft.com/office/drawing/2014/main" id="{60A6D101-86A5-474D-8D59-D31594205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6965" y="4327523"/>
            <a:ext cx="2864239" cy="189039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F4C0F37-86FC-4078-84D9-CD12ED6A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8CB74A-6B1C-1746-8F07-87BEAE8DA5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5072" y="3878954"/>
            <a:ext cx="2451617" cy="173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1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A6577-625D-AF41-8FD2-4FD4DFE0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Características destacadas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DB6693-3908-5F48-AE20-BCB4F8A71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AR" dirty="0"/>
              <a:t>Resolución: 1Hz,10Hz,100Hz, 1KHz</a:t>
            </a:r>
          </a:p>
          <a:p>
            <a:r>
              <a:rPr lang="es-AR" dirty="0"/>
              <a:t>Bajo nivel de ruido: 100 Hz a 1Mhz, &lt;-90dBm; </a:t>
            </a:r>
            <a:r>
              <a:rPr lang="en-US" dirty="0"/>
              <a:t>1 MHz a 2.7 GHz</a:t>
            </a:r>
            <a:r>
              <a:rPr lang="es-AR" dirty="0"/>
              <a:t> ,&lt;-120dBm;</a:t>
            </a:r>
            <a:r>
              <a:rPr lang="en-US" dirty="0"/>
              <a:t> 10 MHz a 3.25 GHz</a:t>
            </a:r>
            <a:r>
              <a:rPr lang="es-AR" dirty="0"/>
              <a:t> ,&lt;-142 dBm</a:t>
            </a:r>
          </a:p>
          <a:p>
            <a:r>
              <a:rPr lang="es-AR" dirty="0"/>
              <a:t>4 detectores separados con configuraciones de </a:t>
            </a:r>
            <a:r>
              <a:rPr lang="en-US" dirty="0"/>
              <a:t>Positive-peak, negative-peak, sample,  normal, RMS(not Video), Average(EMI), Quasi-Peak(EMI)</a:t>
            </a:r>
            <a:r>
              <a:rPr lang="es-AR" dirty="0"/>
              <a:t> cada una.</a:t>
            </a:r>
          </a:p>
          <a:p>
            <a:r>
              <a:rPr lang="es-AR" dirty="0"/>
              <a:t>USB/MicroSD socket</a:t>
            </a:r>
          </a:p>
          <a:p>
            <a:r>
              <a:rPr lang="es-AR" dirty="0"/>
              <a:t>Remote Control Interface: LAN, USB, RS-232</a:t>
            </a:r>
          </a:p>
          <a:p>
            <a:r>
              <a:rPr lang="es-AR" dirty="0"/>
              <a:t>Gran soporte Aplicaciones</a:t>
            </a:r>
          </a:p>
          <a:p>
            <a:r>
              <a:rPr lang="es-AR" dirty="0"/>
              <a:t>Soporte técnico 24/7 WorldWide</a:t>
            </a:r>
          </a:p>
          <a:p>
            <a:r>
              <a:rPr lang="es-AR" dirty="0"/>
              <a:t>Supports: Tracking Generator, GPIB Interface, Battery Pack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7178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C4D18C-5299-5847-A617-1F086567E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s-AR" sz="2400" dirty="0"/>
              <a:t>Características destacadas</a:t>
            </a:r>
            <a:br>
              <a:rPr lang="es-AR" sz="2400" dirty="0"/>
            </a:br>
            <a:r>
              <a:rPr lang="es-AR" sz="2400" dirty="0"/>
              <a:t>Tiempo de barrido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C4A66D-2910-104A-9097-BB87DDCBB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36123" cy="3599316"/>
          </a:xfrm>
        </p:spPr>
        <p:txBody>
          <a:bodyPr>
            <a:normAutofit/>
          </a:bodyPr>
          <a:lstStyle/>
          <a:p>
            <a:r>
              <a:rPr lang="es-AR" sz="1800"/>
              <a:t>Tiempo de barrido rápido: característica muy importante en un analizador de espectros. El GSP-9330 provee un tiempo de barrido de hasta 204 us, permitiendo analizar señales rápidas o transitorias por ejemplo señales moduladas en frecuencia/amplitud, señales de Bluetooth, señales con salto de frecuencia o señales de interferencia en la banda ISM.</a:t>
            </a:r>
          </a:p>
          <a:p>
            <a:endParaRPr lang="es-AR" sz="18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1AC1D07-08CF-D54C-8E73-65D6EF396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332" y="609600"/>
            <a:ext cx="5462649" cy="560832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295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5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37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ctangle 39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1F7498-750B-8E40-8EEE-49627A05B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s-AR" sz="2400"/>
              <a:t>Características destacadas</a:t>
            </a:r>
            <a:br>
              <a:rPr lang="es-AR" sz="2400"/>
            </a:br>
            <a:r>
              <a:rPr lang="es-AR" sz="2400"/>
              <a:t>Análisis de señales 2FSK </a:t>
            </a:r>
            <a:br>
              <a:rPr lang="es-ES" sz="2400"/>
            </a:br>
            <a:endParaRPr lang="es-AR" sz="2400"/>
          </a:p>
        </p:txBody>
      </p:sp>
      <p:pic>
        <p:nvPicPr>
          <p:cNvPr id="47" name="Picture 41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74B3676-6D46-3746-BFFF-5253DF13D7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245" y="609600"/>
            <a:ext cx="6248824" cy="560832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F703BF7-D552-41F1-B8E3-0D52079743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0465881"/>
              </p:ext>
            </p:extLst>
          </p:nvPr>
        </p:nvGraphicFramePr>
        <p:xfrm>
          <a:off x="680321" y="2336873"/>
          <a:ext cx="4136123" cy="3599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74699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FCBFD5-EFCF-D94A-9885-FB29B8C68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s-AR" sz="2400"/>
              <a:t>Análisis de señales ASK y FSK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8D3285-5C1C-434A-97E9-58EAC7A73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36123" cy="35993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AR" sz="1400"/>
              <a:t>Los sistemas de comunicación ópticos y de radiofrecuencia suelen usar modulación digital de amplitud (ASK). Algunos sistemas de paginación, conexión de teléfono inalámbrico y en el área de la radiofrecuencia también usan señal de modulación por desplazamiento de frecuencia (FSK).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sz="1400"/>
              <a:t>El análisis de estas señales que brinda el GSP9330 incluye medir el índice de modulación AM, desvió en frecuencia, potencia de la portadora, offset en la frecuencia de la portadora, y forma de onda. El usuario puede configurar un índice de modulación, o desvío en frecuencia o potencia y/o offset de la portadora para realizar pruebas de rechazo/admisión.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673325-F79A-7641-9B4A-5C02E5434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090" y="1869492"/>
            <a:ext cx="6303134" cy="3088536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2539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CE1074-9E16-A949-B659-F15EF3495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Señales AM/FM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42F742-E62A-6948-A72A-8CC6DB100A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El dispositivo permite medir el índice de modulación, desvío en frecuencia, tasa de baudios, potencia y/o offset en frecuencia de la portadora y el SINAD (Signal-to-noise and distortion ratio).</a:t>
            </a:r>
          </a:p>
          <a:p>
            <a:r>
              <a:rPr lang="es-AR" dirty="0"/>
              <a:t>Criterios configurables en el índice de modulación, desvío en frecuencia y potencia y/o desvío en frecuencia de la portadora para realizar ensayos de resultado rápido.</a:t>
            </a:r>
          </a:p>
          <a:p>
            <a:r>
              <a:rPr lang="es-AR" dirty="0"/>
              <a:t>Posee mecanismo de demodulación AM/FM que permite conectarse y escuchar señales demoduladas.</a:t>
            </a:r>
          </a:p>
        </p:txBody>
      </p:sp>
    </p:spTree>
    <p:extLst>
      <p:ext uri="{BB962C8B-B14F-4D97-AF65-F5344CB8AC3E}">
        <p14:creationId xmlns:p14="http://schemas.microsoft.com/office/powerpoint/2010/main" val="1653843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A865E47-4365-4F21-B8EA-13B2C12BCB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0CE24988-BB27-40E5-A961-9FA7ED0DB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BDE80E-ADE0-4E16-8F80-306A15F4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12F6A4-5D2C-EF47-B69E-13C6BFA767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5041628" cy="35993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AR" sz="1700"/>
              <a:t>El dispositivo tiene un filtro dedicado a interferencia electromagnética   con ancho 200/9k/120k/1M (6dB), un amplificador de 20dB de bajo ruido y un Quasi-Peak/Average detect, para conducir ensayos de radiación y conducción luego de conectar el set de puntas especificadas GKT-008.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AR" sz="1700"/>
              <a:t>Esta función en conjunto con estas puntas permite un ensayo casi completo que permite simplificar las mediciones complejas y simular campos lejanos de 3m/10m sin tener que ir a un laboratorio especial. Esto puede ahorrar tiempo de debuggeo y el dinero gastado en ir reiteradas veces a laboratorios especializados.</a:t>
            </a:r>
          </a:p>
          <a:p>
            <a:endParaRPr lang="es-AR" sz="17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7E448D0-3879-034A-AD10-1FD8976645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23" b="1"/>
          <a:stretch/>
        </p:blipFill>
        <p:spPr>
          <a:xfrm>
            <a:off x="6096000" y="10"/>
            <a:ext cx="6092823" cy="685631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BC1C09-8FD1-4619-B317-E9EED5E55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99753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1DC7C-13FF-404E-8C24-51A25D6CE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041629" cy="1080938"/>
          </a:xfrm>
        </p:spPr>
        <p:txBody>
          <a:bodyPr>
            <a:normAutofit/>
          </a:bodyPr>
          <a:lstStyle/>
          <a:p>
            <a:r>
              <a:rPr lang="es-AR" sz="3300"/>
              <a:t>Prueba de compatibilidad electromagnética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3143E80-C928-46DB-9299-0BD06348A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6492240" cy="26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00621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857</Words>
  <Application>Microsoft Macintosh PowerPoint</Application>
  <PresentationFormat>Panorámica</PresentationFormat>
  <Paragraphs>92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Trebuchet MS</vt:lpstr>
      <vt:lpstr>Wingdings</vt:lpstr>
      <vt:lpstr>Berlín</vt:lpstr>
      <vt:lpstr>Analizador de Espectros GwInstek GSP-9330</vt:lpstr>
      <vt:lpstr>¿Por qué Nosotros?</vt:lpstr>
      <vt:lpstr>Características Básicas</vt:lpstr>
      <vt:lpstr>Características destacadas</vt:lpstr>
      <vt:lpstr>Características destacadas Tiempo de barrido</vt:lpstr>
      <vt:lpstr>Características destacadas Análisis de señales 2FSK  </vt:lpstr>
      <vt:lpstr>Análisis de señales ASK y FSK</vt:lpstr>
      <vt:lpstr>Señales AM/FM</vt:lpstr>
      <vt:lpstr>Prueba de compatibilidad electromagnética</vt:lpstr>
      <vt:lpstr>Análisis y procesamiento gráfico</vt:lpstr>
      <vt:lpstr>Presentación de PowerPoint</vt:lpstr>
      <vt:lpstr>Presentación de PowerPoint</vt:lpstr>
      <vt:lpstr>Presentación de PowerPoint</vt:lpstr>
      <vt:lpstr>Presentación de PowerPoint</vt:lpstr>
      <vt:lpstr>User Friendly</vt:lpstr>
      <vt:lpstr>Conectividad</vt:lpstr>
      <vt:lpstr>Comparación con productos similares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Analizador de Espectros GwInstek GSP-9330</dc:title>
  <dc:creator>Santiago Bualo</dc:creator>
  <cp:lastModifiedBy>Santiago Bualo</cp:lastModifiedBy>
  <cp:revision>1</cp:revision>
  <dcterms:created xsi:type="dcterms:W3CDTF">2018-11-13T20:55:31Z</dcterms:created>
  <dcterms:modified xsi:type="dcterms:W3CDTF">2018-11-13T20:55:50Z</dcterms:modified>
</cp:coreProperties>
</file>